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21945600" cy="32918400"/>
  <p:notesSz cx="9144000" cy="6858000"/>
  <p:defaultTextStyle>
    <a:defPPr>
      <a:defRPr lang="en-US"/>
    </a:defPPr>
    <a:lvl1pPr marL="0" algn="l" defTabSz="3134760" rtl="0" eaLnBrk="1" latinLnBrk="0" hangingPunct="1">
      <a:defRPr sz="6120" kern="1200">
        <a:solidFill>
          <a:schemeClr val="tx1"/>
        </a:solidFill>
        <a:latin typeface="+mn-lt"/>
        <a:ea typeface="+mn-ea"/>
        <a:cs typeface="+mn-cs"/>
      </a:defRPr>
    </a:lvl1pPr>
    <a:lvl2pPr marL="1567379" algn="l" defTabSz="3134760" rtl="0" eaLnBrk="1" latinLnBrk="0" hangingPunct="1">
      <a:defRPr sz="6120" kern="1200">
        <a:solidFill>
          <a:schemeClr val="tx1"/>
        </a:solidFill>
        <a:latin typeface="+mn-lt"/>
        <a:ea typeface="+mn-ea"/>
        <a:cs typeface="+mn-cs"/>
      </a:defRPr>
    </a:lvl2pPr>
    <a:lvl3pPr marL="3134760" algn="l" defTabSz="3134760" rtl="0" eaLnBrk="1" latinLnBrk="0" hangingPunct="1">
      <a:defRPr sz="6120" kern="1200">
        <a:solidFill>
          <a:schemeClr val="tx1"/>
        </a:solidFill>
        <a:latin typeface="+mn-lt"/>
        <a:ea typeface="+mn-ea"/>
        <a:cs typeface="+mn-cs"/>
      </a:defRPr>
    </a:lvl3pPr>
    <a:lvl4pPr marL="4702139" algn="l" defTabSz="3134760" rtl="0" eaLnBrk="1" latinLnBrk="0" hangingPunct="1">
      <a:defRPr sz="6120" kern="1200">
        <a:solidFill>
          <a:schemeClr val="tx1"/>
        </a:solidFill>
        <a:latin typeface="+mn-lt"/>
        <a:ea typeface="+mn-ea"/>
        <a:cs typeface="+mn-cs"/>
      </a:defRPr>
    </a:lvl4pPr>
    <a:lvl5pPr marL="6269519" algn="l" defTabSz="3134760" rtl="0" eaLnBrk="1" latinLnBrk="0" hangingPunct="1">
      <a:defRPr sz="6120" kern="1200">
        <a:solidFill>
          <a:schemeClr val="tx1"/>
        </a:solidFill>
        <a:latin typeface="+mn-lt"/>
        <a:ea typeface="+mn-ea"/>
        <a:cs typeface="+mn-cs"/>
      </a:defRPr>
    </a:lvl5pPr>
    <a:lvl6pPr marL="7836900" algn="l" defTabSz="3134760" rtl="0" eaLnBrk="1" latinLnBrk="0" hangingPunct="1">
      <a:defRPr sz="6120" kern="1200">
        <a:solidFill>
          <a:schemeClr val="tx1"/>
        </a:solidFill>
        <a:latin typeface="+mn-lt"/>
        <a:ea typeface="+mn-ea"/>
        <a:cs typeface="+mn-cs"/>
      </a:defRPr>
    </a:lvl6pPr>
    <a:lvl7pPr marL="9404280" algn="l" defTabSz="3134760" rtl="0" eaLnBrk="1" latinLnBrk="0" hangingPunct="1">
      <a:defRPr sz="6120" kern="1200">
        <a:solidFill>
          <a:schemeClr val="tx1"/>
        </a:solidFill>
        <a:latin typeface="+mn-lt"/>
        <a:ea typeface="+mn-ea"/>
        <a:cs typeface="+mn-cs"/>
      </a:defRPr>
    </a:lvl7pPr>
    <a:lvl8pPr marL="10971659" algn="l" defTabSz="3134760" rtl="0" eaLnBrk="1" latinLnBrk="0" hangingPunct="1">
      <a:defRPr sz="6120" kern="1200">
        <a:solidFill>
          <a:schemeClr val="tx1"/>
        </a:solidFill>
        <a:latin typeface="+mn-lt"/>
        <a:ea typeface="+mn-ea"/>
        <a:cs typeface="+mn-cs"/>
      </a:defRPr>
    </a:lvl8pPr>
    <a:lvl9pPr marL="12539039" algn="l" defTabSz="3134760" rtl="0" eaLnBrk="1" latinLnBrk="0" hangingPunct="1">
      <a:defRPr sz="612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0368" userDrawn="1">
          <p15:clr>
            <a:srgbClr val="A4A3A4"/>
          </p15:clr>
        </p15:guide>
        <p15:guide id="2" pos="691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17D3"/>
    <a:srgbClr val="FFCCC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086" autoAdjust="0"/>
  </p:normalViewPr>
  <p:slideViewPr>
    <p:cSldViewPr>
      <p:cViewPr>
        <p:scale>
          <a:sx n="25" d="100"/>
          <a:sy n="25" d="100"/>
        </p:scale>
        <p:origin x="-1572" y="-96"/>
      </p:cViewPr>
      <p:guideLst>
        <p:guide orient="horz" pos="10368"/>
        <p:guide pos="691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5920" y="10226043"/>
            <a:ext cx="18653760" cy="705612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91840" y="18653760"/>
            <a:ext cx="15361920" cy="84124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3062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6124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918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224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65311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78374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91436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04499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AC0ED-FF82-477A-85DF-051A73232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CEACC-A753-4DD1-B2B6-1ED4B117D2C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26005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AC0ED-FF82-477A-85DF-051A73232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CEACC-A753-4DD1-B2B6-1ED4B117D2C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11501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3551" y="21153123"/>
            <a:ext cx="18653760" cy="6537960"/>
          </a:xfrm>
        </p:spPr>
        <p:txBody>
          <a:bodyPr anchor="t"/>
          <a:lstStyle>
            <a:lvl1pPr algn="l">
              <a:defRPr sz="114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3551" y="13952226"/>
            <a:ext cx="18653760" cy="7200897"/>
          </a:xfrm>
        </p:spPr>
        <p:txBody>
          <a:bodyPr anchor="b"/>
          <a:lstStyle>
            <a:lvl1pPr marL="0" indent="0">
              <a:buNone/>
              <a:defRPr sz="5700">
                <a:solidFill>
                  <a:schemeClr val="tx1">
                    <a:tint val="75000"/>
                  </a:schemeClr>
                </a:solidFill>
              </a:defRPr>
            </a:lvl1pPr>
            <a:lvl2pPr marL="1306239" indent="0">
              <a:buNone/>
              <a:defRPr sz="5101">
                <a:solidFill>
                  <a:schemeClr val="tx1">
                    <a:tint val="75000"/>
                  </a:schemeClr>
                </a:solidFill>
              </a:defRPr>
            </a:lvl2pPr>
            <a:lvl3pPr marL="2612478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3pPr>
            <a:lvl4pPr marL="3918716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4pPr>
            <a:lvl5pPr marL="5224954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5pPr>
            <a:lvl6pPr marL="6531194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6pPr>
            <a:lvl7pPr marL="7837433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7pPr>
            <a:lvl8pPr marL="9143671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8pPr>
            <a:lvl9pPr marL="1044991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AC0ED-FF82-477A-85DF-051A73232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CEACC-A753-4DD1-B2B6-1ED4B117D2C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1470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7680963"/>
            <a:ext cx="9692640" cy="21724623"/>
          </a:xfrm>
        </p:spPr>
        <p:txBody>
          <a:bodyPr/>
          <a:lstStyle>
            <a:lvl1pPr>
              <a:defRPr sz="8000"/>
            </a:lvl1pPr>
            <a:lvl2pPr>
              <a:defRPr sz="6900"/>
            </a:lvl2pPr>
            <a:lvl3pPr>
              <a:defRPr sz="5700"/>
            </a:lvl3pPr>
            <a:lvl4pPr>
              <a:defRPr sz="5101"/>
            </a:lvl4pPr>
            <a:lvl5pPr>
              <a:defRPr sz="5101"/>
            </a:lvl5pPr>
            <a:lvl6pPr>
              <a:defRPr sz="5101"/>
            </a:lvl6pPr>
            <a:lvl7pPr>
              <a:defRPr sz="5101"/>
            </a:lvl7pPr>
            <a:lvl8pPr>
              <a:defRPr sz="5101"/>
            </a:lvl8pPr>
            <a:lvl9pPr>
              <a:defRPr sz="5101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55680" y="7680963"/>
            <a:ext cx="9692640" cy="21724623"/>
          </a:xfrm>
        </p:spPr>
        <p:txBody>
          <a:bodyPr/>
          <a:lstStyle>
            <a:lvl1pPr>
              <a:defRPr sz="8000"/>
            </a:lvl1pPr>
            <a:lvl2pPr>
              <a:defRPr sz="6900"/>
            </a:lvl2pPr>
            <a:lvl3pPr>
              <a:defRPr sz="5700"/>
            </a:lvl3pPr>
            <a:lvl4pPr>
              <a:defRPr sz="5101"/>
            </a:lvl4pPr>
            <a:lvl5pPr>
              <a:defRPr sz="5101"/>
            </a:lvl5pPr>
            <a:lvl6pPr>
              <a:defRPr sz="5101"/>
            </a:lvl6pPr>
            <a:lvl7pPr>
              <a:defRPr sz="5101"/>
            </a:lvl7pPr>
            <a:lvl8pPr>
              <a:defRPr sz="5101"/>
            </a:lvl8pPr>
            <a:lvl9pPr>
              <a:defRPr sz="5101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AC0ED-FF82-477A-85DF-051A73232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CEACC-A753-4DD1-B2B6-1ED4B117D2C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14996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1" y="7368544"/>
            <a:ext cx="9696451" cy="3070857"/>
          </a:xfrm>
        </p:spPr>
        <p:txBody>
          <a:bodyPr anchor="b"/>
          <a:lstStyle>
            <a:lvl1pPr marL="0" indent="0">
              <a:buNone/>
              <a:defRPr sz="6900" b="1"/>
            </a:lvl1pPr>
            <a:lvl2pPr marL="1306239" indent="0">
              <a:buNone/>
              <a:defRPr sz="5700" b="1"/>
            </a:lvl2pPr>
            <a:lvl3pPr marL="2612478" indent="0">
              <a:buNone/>
              <a:defRPr sz="5101" b="1"/>
            </a:lvl3pPr>
            <a:lvl4pPr marL="3918716" indent="0">
              <a:buNone/>
              <a:defRPr sz="4500" b="1"/>
            </a:lvl4pPr>
            <a:lvl5pPr marL="5224954" indent="0">
              <a:buNone/>
              <a:defRPr sz="4500" b="1"/>
            </a:lvl5pPr>
            <a:lvl6pPr marL="6531194" indent="0">
              <a:buNone/>
              <a:defRPr sz="4500" b="1"/>
            </a:lvl6pPr>
            <a:lvl7pPr marL="7837433" indent="0">
              <a:buNone/>
              <a:defRPr sz="4500" b="1"/>
            </a:lvl7pPr>
            <a:lvl8pPr marL="9143671" indent="0">
              <a:buNone/>
              <a:defRPr sz="4500" b="1"/>
            </a:lvl8pPr>
            <a:lvl9pPr marL="10449910" indent="0">
              <a:buNone/>
              <a:defRPr sz="4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1" y="10439401"/>
            <a:ext cx="9696451" cy="18966183"/>
          </a:xfrm>
        </p:spPr>
        <p:txBody>
          <a:bodyPr/>
          <a:lstStyle>
            <a:lvl1pPr>
              <a:defRPr sz="6900"/>
            </a:lvl1pPr>
            <a:lvl2pPr>
              <a:defRPr sz="5700"/>
            </a:lvl2pPr>
            <a:lvl3pPr>
              <a:defRPr sz="5101"/>
            </a:lvl3pPr>
            <a:lvl4pPr>
              <a:defRPr sz="4500"/>
            </a:lvl4pPr>
            <a:lvl5pPr>
              <a:defRPr sz="4500"/>
            </a:lvl5pPr>
            <a:lvl6pPr>
              <a:defRPr sz="4500"/>
            </a:lvl6pPr>
            <a:lvl7pPr>
              <a:defRPr sz="4500"/>
            </a:lvl7pPr>
            <a:lvl8pPr>
              <a:defRPr sz="4500"/>
            </a:lvl8pPr>
            <a:lvl9pPr>
              <a:defRPr sz="4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148064" y="7368544"/>
            <a:ext cx="9700260" cy="3070857"/>
          </a:xfrm>
        </p:spPr>
        <p:txBody>
          <a:bodyPr anchor="b"/>
          <a:lstStyle>
            <a:lvl1pPr marL="0" indent="0">
              <a:buNone/>
              <a:defRPr sz="6900" b="1"/>
            </a:lvl1pPr>
            <a:lvl2pPr marL="1306239" indent="0">
              <a:buNone/>
              <a:defRPr sz="5700" b="1"/>
            </a:lvl2pPr>
            <a:lvl3pPr marL="2612478" indent="0">
              <a:buNone/>
              <a:defRPr sz="5101" b="1"/>
            </a:lvl3pPr>
            <a:lvl4pPr marL="3918716" indent="0">
              <a:buNone/>
              <a:defRPr sz="4500" b="1"/>
            </a:lvl4pPr>
            <a:lvl5pPr marL="5224954" indent="0">
              <a:buNone/>
              <a:defRPr sz="4500" b="1"/>
            </a:lvl5pPr>
            <a:lvl6pPr marL="6531194" indent="0">
              <a:buNone/>
              <a:defRPr sz="4500" b="1"/>
            </a:lvl6pPr>
            <a:lvl7pPr marL="7837433" indent="0">
              <a:buNone/>
              <a:defRPr sz="4500" b="1"/>
            </a:lvl7pPr>
            <a:lvl8pPr marL="9143671" indent="0">
              <a:buNone/>
              <a:defRPr sz="4500" b="1"/>
            </a:lvl8pPr>
            <a:lvl9pPr marL="10449910" indent="0">
              <a:buNone/>
              <a:defRPr sz="4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148064" y="10439401"/>
            <a:ext cx="9700260" cy="18966183"/>
          </a:xfrm>
        </p:spPr>
        <p:txBody>
          <a:bodyPr/>
          <a:lstStyle>
            <a:lvl1pPr>
              <a:defRPr sz="6900"/>
            </a:lvl1pPr>
            <a:lvl2pPr>
              <a:defRPr sz="5700"/>
            </a:lvl2pPr>
            <a:lvl3pPr>
              <a:defRPr sz="5101"/>
            </a:lvl3pPr>
            <a:lvl4pPr>
              <a:defRPr sz="4500"/>
            </a:lvl4pPr>
            <a:lvl5pPr>
              <a:defRPr sz="4500"/>
            </a:lvl5pPr>
            <a:lvl6pPr>
              <a:defRPr sz="4500"/>
            </a:lvl6pPr>
            <a:lvl7pPr>
              <a:defRPr sz="4500"/>
            </a:lvl7pPr>
            <a:lvl8pPr>
              <a:defRPr sz="4500"/>
            </a:lvl8pPr>
            <a:lvl9pPr>
              <a:defRPr sz="4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AC0ED-FF82-477A-85DF-051A73232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CEACC-A753-4DD1-B2B6-1ED4B117D2C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53476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AC0ED-FF82-477A-85DF-051A73232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CEACC-A753-4DD1-B2B6-1ED4B117D2C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79169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AC0ED-FF82-477A-85DF-051A73232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CEACC-A753-4DD1-B2B6-1ED4B117D2C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43713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3" y="1310640"/>
            <a:ext cx="7219951" cy="5577840"/>
          </a:xfrm>
        </p:spPr>
        <p:txBody>
          <a:bodyPr anchor="b"/>
          <a:lstStyle>
            <a:lvl1pPr algn="l">
              <a:defRPr sz="57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80120" y="1310643"/>
            <a:ext cx="12268200" cy="28094943"/>
          </a:xfrm>
        </p:spPr>
        <p:txBody>
          <a:bodyPr/>
          <a:lstStyle>
            <a:lvl1pPr>
              <a:defRPr sz="9200"/>
            </a:lvl1pPr>
            <a:lvl2pPr>
              <a:defRPr sz="8000"/>
            </a:lvl2pPr>
            <a:lvl3pPr>
              <a:defRPr sz="6900"/>
            </a:lvl3pPr>
            <a:lvl4pPr>
              <a:defRPr sz="5700"/>
            </a:lvl4pPr>
            <a:lvl5pPr>
              <a:defRPr sz="5700"/>
            </a:lvl5pPr>
            <a:lvl6pPr>
              <a:defRPr sz="5700"/>
            </a:lvl6pPr>
            <a:lvl7pPr>
              <a:defRPr sz="5700"/>
            </a:lvl7pPr>
            <a:lvl8pPr>
              <a:defRPr sz="5700"/>
            </a:lvl8pPr>
            <a:lvl9pPr>
              <a:defRPr sz="5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3" y="6888483"/>
            <a:ext cx="7219951" cy="22517103"/>
          </a:xfrm>
        </p:spPr>
        <p:txBody>
          <a:bodyPr/>
          <a:lstStyle>
            <a:lvl1pPr marL="0" indent="0">
              <a:buNone/>
              <a:defRPr sz="4000"/>
            </a:lvl1pPr>
            <a:lvl2pPr marL="1306239" indent="0">
              <a:buNone/>
              <a:defRPr sz="3500"/>
            </a:lvl2pPr>
            <a:lvl3pPr marL="2612478" indent="0">
              <a:buNone/>
              <a:defRPr sz="2900"/>
            </a:lvl3pPr>
            <a:lvl4pPr marL="3918716" indent="0">
              <a:buNone/>
              <a:defRPr sz="2600"/>
            </a:lvl4pPr>
            <a:lvl5pPr marL="5224954" indent="0">
              <a:buNone/>
              <a:defRPr sz="2600"/>
            </a:lvl5pPr>
            <a:lvl6pPr marL="6531194" indent="0">
              <a:buNone/>
              <a:defRPr sz="2600"/>
            </a:lvl6pPr>
            <a:lvl7pPr marL="7837433" indent="0">
              <a:buNone/>
              <a:defRPr sz="2600"/>
            </a:lvl7pPr>
            <a:lvl8pPr marL="9143671" indent="0">
              <a:buNone/>
              <a:defRPr sz="2600"/>
            </a:lvl8pPr>
            <a:lvl9pPr marL="10449910" indent="0">
              <a:buNone/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AC0ED-FF82-477A-85DF-051A73232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CEACC-A753-4DD1-B2B6-1ED4B117D2C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65608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1491" y="23042881"/>
            <a:ext cx="13167360" cy="2720343"/>
          </a:xfrm>
        </p:spPr>
        <p:txBody>
          <a:bodyPr anchor="b"/>
          <a:lstStyle>
            <a:lvl1pPr algn="l">
              <a:defRPr sz="57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01491" y="2941320"/>
            <a:ext cx="13167360" cy="19751040"/>
          </a:xfrm>
        </p:spPr>
        <p:txBody>
          <a:bodyPr/>
          <a:lstStyle>
            <a:lvl1pPr marL="0" indent="0">
              <a:buNone/>
              <a:defRPr sz="9200"/>
            </a:lvl1pPr>
            <a:lvl2pPr marL="1306239" indent="0">
              <a:buNone/>
              <a:defRPr sz="8000"/>
            </a:lvl2pPr>
            <a:lvl3pPr marL="2612478" indent="0">
              <a:buNone/>
              <a:defRPr sz="6900"/>
            </a:lvl3pPr>
            <a:lvl4pPr marL="3918716" indent="0">
              <a:buNone/>
              <a:defRPr sz="5700"/>
            </a:lvl4pPr>
            <a:lvl5pPr marL="5224954" indent="0">
              <a:buNone/>
              <a:defRPr sz="5700"/>
            </a:lvl5pPr>
            <a:lvl6pPr marL="6531194" indent="0">
              <a:buNone/>
              <a:defRPr sz="5700"/>
            </a:lvl6pPr>
            <a:lvl7pPr marL="7837433" indent="0">
              <a:buNone/>
              <a:defRPr sz="5700"/>
            </a:lvl7pPr>
            <a:lvl8pPr marL="9143671" indent="0">
              <a:buNone/>
              <a:defRPr sz="5700"/>
            </a:lvl8pPr>
            <a:lvl9pPr marL="10449910" indent="0">
              <a:buNone/>
              <a:defRPr sz="57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01491" y="25763224"/>
            <a:ext cx="13167360" cy="3863337"/>
          </a:xfrm>
        </p:spPr>
        <p:txBody>
          <a:bodyPr/>
          <a:lstStyle>
            <a:lvl1pPr marL="0" indent="0">
              <a:buNone/>
              <a:defRPr sz="4000"/>
            </a:lvl1pPr>
            <a:lvl2pPr marL="1306239" indent="0">
              <a:buNone/>
              <a:defRPr sz="3500"/>
            </a:lvl2pPr>
            <a:lvl3pPr marL="2612478" indent="0">
              <a:buNone/>
              <a:defRPr sz="2900"/>
            </a:lvl3pPr>
            <a:lvl4pPr marL="3918716" indent="0">
              <a:buNone/>
              <a:defRPr sz="2600"/>
            </a:lvl4pPr>
            <a:lvl5pPr marL="5224954" indent="0">
              <a:buNone/>
              <a:defRPr sz="2600"/>
            </a:lvl5pPr>
            <a:lvl6pPr marL="6531194" indent="0">
              <a:buNone/>
              <a:defRPr sz="2600"/>
            </a:lvl6pPr>
            <a:lvl7pPr marL="7837433" indent="0">
              <a:buNone/>
              <a:defRPr sz="2600"/>
            </a:lvl7pPr>
            <a:lvl8pPr marL="9143671" indent="0">
              <a:buNone/>
              <a:defRPr sz="2600"/>
            </a:lvl8pPr>
            <a:lvl9pPr marL="10449910" indent="0">
              <a:buNone/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AC0ED-FF82-477A-85DF-051A73232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CEACC-A753-4DD1-B2B6-1ED4B117D2C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94494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AC0ED-FF82-477A-85DF-051A73232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CEACC-A753-4DD1-B2B6-1ED4B117D2C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64699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910560" y="1318265"/>
            <a:ext cx="4937760" cy="2808732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7280" y="1318265"/>
            <a:ext cx="14447520" cy="280873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AC0ED-FF82-477A-85DF-051A73232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CEACC-A753-4DD1-B2B6-1ED4B117D2C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52587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1318263"/>
            <a:ext cx="19751040" cy="5486400"/>
          </a:xfrm>
          <a:prstGeom prst="rect">
            <a:avLst/>
          </a:prstGeom>
        </p:spPr>
        <p:txBody>
          <a:bodyPr vert="horz" lIns="261240" tIns="130620" rIns="261240" bIns="1306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7680963"/>
            <a:ext cx="19751040" cy="21724623"/>
          </a:xfrm>
          <a:prstGeom prst="rect">
            <a:avLst/>
          </a:prstGeom>
        </p:spPr>
        <p:txBody>
          <a:bodyPr vert="horz" lIns="261240" tIns="130620" rIns="261240" bIns="1306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30510485"/>
            <a:ext cx="5120640" cy="1752600"/>
          </a:xfrm>
          <a:prstGeom prst="rect">
            <a:avLst/>
          </a:prstGeom>
        </p:spPr>
        <p:txBody>
          <a:bodyPr vert="horz" lIns="261240" tIns="130620" rIns="261240" bIns="130620" rtlCol="0" anchor="ctr"/>
          <a:lstStyle>
            <a:lvl1pPr algn="l">
              <a:defRPr sz="3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AAC0ED-FF82-477A-85DF-051A73232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498080" y="30510485"/>
            <a:ext cx="6949440" cy="1752600"/>
          </a:xfrm>
          <a:prstGeom prst="rect">
            <a:avLst/>
          </a:prstGeom>
        </p:spPr>
        <p:txBody>
          <a:bodyPr vert="horz" lIns="261240" tIns="130620" rIns="261240" bIns="130620" rtlCol="0" anchor="ctr"/>
          <a:lstStyle>
            <a:lvl1pPr algn="ctr">
              <a:defRPr sz="3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727680" y="30510485"/>
            <a:ext cx="5120640" cy="1752600"/>
          </a:xfrm>
          <a:prstGeom prst="rect">
            <a:avLst/>
          </a:prstGeom>
        </p:spPr>
        <p:txBody>
          <a:bodyPr vert="horz" lIns="261240" tIns="130620" rIns="261240" bIns="130620" rtlCol="0" anchor="ctr"/>
          <a:lstStyle>
            <a:lvl1pPr algn="r">
              <a:defRPr sz="3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CEACC-A753-4DD1-B2B6-1ED4B117D2C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02404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2612478" rtl="0" eaLnBrk="1" latinLnBrk="0" hangingPunct="1">
        <a:spcBef>
          <a:spcPct val="0"/>
        </a:spcBef>
        <a:buNone/>
        <a:defRPr sz="12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79679" indent="-979679" algn="l" defTabSz="2612478" rtl="0" eaLnBrk="1" latinLnBrk="0" hangingPunct="1">
        <a:spcBef>
          <a:spcPct val="20000"/>
        </a:spcBef>
        <a:buFont typeface="Arial" pitchFamily="34" charset="0"/>
        <a:buChar char="•"/>
        <a:defRPr sz="9200" kern="1200">
          <a:solidFill>
            <a:schemeClr val="tx1"/>
          </a:solidFill>
          <a:latin typeface="+mn-lt"/>
          <a:ea typeface="+mn-ea"/>
          <a:cs typeface="+mn-cs"/>
        </a:defRPr>
      </a:lvl1pPr>
      <a:lvl2pPr marL="2122637" indent="-816399" algn="l" defTabSz="2612478" rtl="0" eaLnBrk="1" latinLnBrk="0" hangingPunct="1">
        <a:spcBef>
          <a:spcPct val="20000"/>
        </a:spcBef>
        <a:buFont typeface="Arial" pitchFamily="34" charset="0"/>
        <a:buChar char="–"/>
        <a:defRPr sz="8000" kern="1200">
          <a:solidFill>
            <a:schemeClr val="tx1"/>
          </a:solidFill>
          <a:latin typeface="+mn-lt"/>
          <a:ea typeface="+mn-ea"/>
          <a:cs typeface="+mn-cs"/>
        </a:defRPr>
      </a:lvl2pPr>
      <a:lvl3pPr marL="3265596" indent="-653119" algn="l" defTabSz="2612478" rtl="0" eaLnBrk="1" latinLnBrk="0" hangingPunct="1">
        <a:spcBef>
          <a:spcPct val="20000"/>
        </a:spcBef>
        <a:buFont typeface="Arial" pitchFamily="34" charset="0"/>
        <a:buChar char="•"/>
        <a:defRPr sz="6900" kern="1200">
          <a:solidFill>
            <a:schemeClr val="tx1"/>
          </a:solidFill>
          <a:latin typeface="+mn-lt"/>
          <a:ea typeface="+mn-ea"/>
          <a:cs typeface="+mn-cs"/>
        </a:defRPr>
      </a:lvl3pPr>
      <a:lvl4pPr marL="4571835" indent="-653119" algn="l" defTabSz="2612478" rtl="0" eaLnBrk="1" latinLnBrk="0" hangingPunct="1">
        <a:spcBef>
          <a:spcPct val="20000"/>
        </a:spcBef>
        <a:buFont typeface="Arial" pitchFamily="34" charset="0"/>
        <a:buChar char="–"/>
        <a:defRPr sz="5700" kern="1200">
          <a:solidFill>
            <a:schemeClr val="tx1"/>
          </a:solidFill>
          <a:latin typeface="+mn-lt"/>
          <a:ea typeface="+mn-ea"/>
          <a:cs typeface="+mn-cs"/>
        </a:defRPr>
      </a:lvl4pPr>
      <a:lvl5pPr marL="5878075" indent="-653119" algn="l" defTabSz="2612478" rtl="0" eaLnBrk="1" latinLnBrk="0" hangingPunct="1">
        <a:spcBef>
          <a:spcPct val="20000"/>
        </a:spcBef>
        <a:buFont typeface="Arial" pitchFamily="34" charset="0"/>
        <a:buChar char="»"/>
        <a:defRPr sz="5700" kern="1200">
          <a:solidFill>
            <a:schemeClr val="tx1"/>
          </a:solidFill>
          <a:latin typeface="+mn-lt"/>
          <a:ea typeface="+mn-ea"/>
          <a:cs typeface="+mn-cs"/>
        </a:defRPr>
      </a:lvl5pPr>
      <a:lvl6pPr marL="7184314" indent="-653119" algn="l" defTabSz="2612478" rtl="0" eaLnBrk="1" latinLnBrk="0" hangingPunct="1">
        <a:spcBef>
          <a:spcPct val="20000"/>
        </a:spcBef>
        <a:buFont typeface="Arial" pitchFamily="34" charset="0"/>
        <a:buChar char="•"/>
        <a:defRPr sz="5700" kern="1200">
          <a:solidFill>
            <a:schemeClr val="tx1"/>
          </a:solidFill>
          <a:latin typeface="+mn-lt"/>
          <a:ea typeface="+mn-ea"/>
          <a:cs typeface="+mn-cs"/>
        </a:defRPr>
      </a:lvl6pPr>
      <a:lvl7pPr marL="8490552" indent="-653119" algn="l" defTabSz="2612478" rtl="0" eaLnBrk="1" latinLnBrk="0" hangingPunct="1">
        <a:spcBef>
          <a:spcPct val="20000"/>
        </a:spcBef>
        <a:buFont typeface="Arial" pitchFamily="34" charset="0"/>
        <a:buChar char="•"/>
        <a:defRPr sz="5700" kern="1200">
          <a:solidFill>
            <a:schemeClr val="tx1"/>
          </a:solidFill>
          <a:latin typeface="+mn-lt"/>
          <a:ea typeface="+mn-ea"/>
          <a:cs typeface="+mn-cs"/>
        </a:defRPr>
      </a:lvl7pPr>
      <a:lvl8pPr marL="9796790" indent="-653119" algn="l" defTabSz="2612478" rtl="0" eaLnBrk="1" latinLnBrk="0" hangingPunct="1">
        <a:spcBef>
          <a:spcPct val="20000"/>
        </a:spcBef>
        <a:buFont typeface="Arial" pitchFamily="34" charset="0"/>
        <a:buChar char="•"/>
        <a:defRPr sz="5700" kern="1200">
          <a:solidFill>
            <a:schemeClr val="tx1"/>
          </a:solidFill>
          <a:latin typeface="+mn-lt"/>
          <a:ea typeface="+mn-ea"/>
          <a:cs typeface="+mn-cs"/>
        </a:defRPr>
      </a:lvl8pPr>
      <a:lvl9pPr marL="11103029" indent="-653119" algn="l" defTabSz="2612478" rtl="0" eaLnBrk="1" latinLnBrk="0" hangingPunct="1">
        <a:spcBef>
          <a:spcPct val="20000"/>
        </a:spcBef>
        <a:buFont typeface="Arial" pitchFamily="34" charset="0"/>
        <a:buChar char="•"/>
        <a:defRPr sz="5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612478" rtl="0" eaLnBrk="1" latinLnBrk="0" hangingPunct="1">
        <a:defRPr sz="5101" kern="1200">
          <a:solidFill>
            <a:schemeClr val="tx1"/>
          </a:solidFill>
          <a:latin typeface="+mn-lt"/>
          <a:ea typeface="+mn-ea"/>
          <a:cs typeface="+mn-cs"/>
        </a:defRPr>
      </a:lvl1pPr>
      <a:lvl2pPr marL="1306239" algn="l" defTabSz="2612478" rtl="0" eaLnBrk="1" latinLnBrk="0" hangingPunct="1">
        <a:defRPr sz="5101" kern="1200">
          <a:solidFill>
            <a:schemeClr val="tx1"/>
          </a:solidFill>
          <a:latin typeface="+mn-lt"/>
          <a:ea typeface="+mn-ea"/>
          <a:cs typeface="+mn-cs"/>
        </a:defRPr>
      </a:lvl2pPr>
      <a:lvl3pPr marL="2612478" algn="l" defTabSz="2612478" rtl="0" eaLnBrk="1" latinLnBrk="0" hangingPunct="1">
        <a:defRPr sz="5101" kern="1200">
          <a:solidFill>
            <a:schemeClr val="tx1"/>
          </a:solidFill>
          <a:latin typeface="+mn-lt"/>
          <a:ea typeface="+mn-ea"/>
          <a:cs typeface="+mn-cs"/>
        </a:defRPr>
      </a:lvl3pPr>
      <a:lvl4pPr marL="3918716" algn="l" defTabSz="2612478" rtl="0" eaLnBrk="1" latinLnBrk="0" hangingPunct="1">
        <a:defRPr sz="5101" kern="1200">
          <a:solidFill>
            <a:schemeClr val="tx1"/>
          </a:solidFill>
          <a:latin typeface="+mn-lt"/>
          <a:ea typeface="+mn-ea"/>
          <a:cs typeface="+mn-cs"/>
        </a:defRPr>
      </a:lvl4pPr>
      <a:lvl5pPr marL="5224954" algn="l" defTabSz="2612478" rtl="0" eaLnBrk="1" latinLnBrk="0" hangingPunct="1">
        <a:defRPr sz="5101" kern="1200">
          <a:solidFill>
            <a:schemeClr val="tx1"/>
          </a:solidFill>
          <a:latin typeface="+mn-lt"/>
          <a:ea typeface="+mn-ea"/>
          <a:cs typeface="+mn-cs"/>
        </a:defRPr>
      </a:lvl5pPr>
      <a:lvl6pPr marL="6531194" algn="l" defTabSz="2612478" rtl="0" eaLnBrk="1" latinLnBrk="0" hangingPunct="1">
        <a:defRPr sz="5101" kern="1200">
          <a:solidFill>
            <a:schemeClr val="tx1"/>
          </a:solidFill>
          <a:latin typeface="+mn-lt"/>
          <a:ea typeface="+mn-ea"/>
          <a:cs typeface="+mn-cs"/>
        </a:defRPr>
      </a:lvl6pPr>
      <a:lvl7pPr marL="7837433" algn="l" defTabSz="2612478" rtl="0" eaLnBrk="1" latinLnBrk="0" hangingPunct="1">
        <a:defRPr sz="5101" kern="1200">
          <a:solidFill>
            <a:schemeClr val="tx1"/>
          </a:solidFill>
          <a:latin typeface="+mn-lt"/>
          <a:ea typeface="+mn-ea"/>
          <a:cs typeface="+mn-cs"/>
        </a:defRPr>
      </a:lvl7pPr>
      <a:lvl8pPr marL="9143671" algn="l" defTabSz="2612478" rtl="0" eaLnBrk="1" latinLnBrk="0" hangingPunct="1">
        <a:defRPr sz="5101" kern="1200">
          <a:solidFill>
            <a:schemeClr val="tx1"/>
          </a:solidFill>
          <a:latin typeface="+mn-lt"/>
          <a:ea typeface="+mn-ea"/>
          <a:cs typeface="+mn-cs"/>
        </a:defRPr>
      </a:lvl8pPr>
      <a:lvl9pPr marL="10449910" algn="l" defTabSz="2612478" rtl="0" eaLnBrk="1" latinLnBrk="0" hangingPunct="1">
        <a:defRPr sz="51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tiff"/><Relationship Id="rId5" Type="http://schemas.openxmlformats.org/officeDocument/2006/relationships/image" Target="../media/image4.tiff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914400" y="3891755"/>
            <a:ext cx="20116800" cy="20447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77740" tIns="38870" rIns="77740" bIns="38870"/>
          <a:lstStyle/>
          <a:p>
            <a:pPr defTabSz="776713"/>
            <a:r>
              <a:rPr lang="en-US" sz="3100" b="1" dirty="0">
                <a:solidFill>
                  <a:prstClr val="black"/>
                </a:solidFill>
                <a:latin typeface="Helvetica" charset="0"/>
              </a:rPr>
              <a:t> </a:t>
            </a:r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914400" y="958056"/>
            <a:ext cx="20116800" cy="25781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77740" tIns="38870" rIns="77740" bIns="38870"/>
          <a:lstStyle/>
          <a:p>
            <a:pPr defTabSz="776713"/>
            <a:r>
              <a:rPr lang="en-US" sz="3100" b="1" dirty="0">
                <a:solidFill>
                  <a:prstClr val="black"/>
                </a:solidFill>
                <a:latin typeface="Helvetica" charset="0"/>
              </a:rPr>
              <a:t> </a:t>
            </a:r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80067" y="3886200"/>
            <a:ext cx="18719800" cy="1433352"/>
          </a:xfrm>
          <a:prstGeom prst="rect">
            <a:avLst/>
          </a:prstGeom>
          <a:noFill/>
        </p:spPr>
        <p:txBody>
          <a:bodyPr wrap="square" lIns="108850" tIns="54425" rIns="108850" bIns="54425" rtlCol="0">
            <a:spAutoFit/>
          </a:bodyPr>
          <a:lstStyle/>
          <a:p>
            <a:pPr algn="ctr"/>
            <a:r>
              <a:rPr lang="en-US" sz="43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Tilted Ice: How certain National Hockey League teams are</a:t>
            </a:r>
          </a:p>
          <a:p>
            <a:pPr algn="ctr"/>
            <a:r>
              <a:rPr lang="en-US" sz="43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manipulating the league’s point system </a:t>
            </a:r>
            <a:endParaRPr lang="en-US" sz="43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73200" y="5308949"/>
            <a:ext cx="18719800" cy="556189"/>
          </a:xfrm>
          <a:prstGeom prst="rect">
            <a:avLst/>
          </a:prstGeom>
          <a:noFill/>
        </p:spPr>
        <p:txBody>
          <a:bodyPr wrap="square" lIns="108850" tIns="54425" rIns="108850" bIns="54425" rtlCol="0">
            <a:spAutoFit/>
          </a:bodyPr>
          <a:lstStyle/>
          <a:p>
            <a:pPr algn="ctr"/>
            <a:r>
              <a:rPr lang="en-US" sz="29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Michael J. Lopez/ Department of Biostatistics, Brown University/ statsbylopez.wordpress.com</a:t>
            </a:r>
            <a:endParaRPr lang="en-US" sz="29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914400" y="6292056"/>
            <a:ext cx="20116800" cy="25711944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lIns="77740" tIns="38870" rIns="77740" bIns="38870"/>
          <a:lstStyle/>
          <a:p>
            <a:pPr defTabSz="776713"/>
            <a:r>
              <a:rPr lang="en-US" sz="3100" b="1" dirty="0" smtClean="0">
                <a:solidFill>
                  <a:prstClr val="black"/>
                </a:solidFill>
                <a:latin typeface="Helvetica" charset="0"/>
              </a:rPr>
              <a:t> </a:t>
            </a:r>
            <a:endParaRPr lang="en-US" b="1" dirty="0">
              <a:solidFill>
                <a:prstClr val="black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5000" y="1951569"/>
            <a:ext cx="3799048" cy="63392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133908" y="1758155"/>
            <a:ext cx="3982892" cy="112219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97604" y="1195891"/>
            <a:ext cx="7857258" cy="2086264"/>
          </a:xfrm>
          <a:prstGeom prst="rect">
            <a:avLst/>
          </a:prstGeom>
        </p:spPr>
      </p:pic>
      <p:pic>
        <p:nvPicPr>
          <p:cNvPr id="1033" name="Picture 9" descr="C:\Users\user\Documents\NHL\Sloan_13\LopezSloan1.tif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05000" y="8763000"/>
            <a:ext cx="8686800" cy="13573125"/>
          </a:xfrm>
          <a:prstGeom prst="rect">
            <a:avLst/>
          </a:prstGeom>
          <a:noFill/>
        </p:spPr>
      </p:pic>
      <p:pic>
        <p:nvPicPr>
          <p:cNvPr id="1034" name="Picture 10" descr="C:\Users\user\Documents\NHL\Sloan_13\LopezSloan2.tif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201400" y="8772525"/>
            <a:ext cx="8686800" cy="13573125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1524000" y="8077200"/>
            <a:ext cx="9601200" cy="771633"/>
          </a:xfrm>
          <a:prstGeom prst="rect">
            <a:avLst/>
          </a:prstGeom>
          <a:noFill/>
        </p:spPr>
        <p:txBody>
          <a:bodyPr wrap="square" lIns="108850" tIns="54425" rIns="108850" bIns="54425" rtlCol="0">
            <a:spAutoFit/>
          </a:bodyPr>
          <a:lstStyle/>
          <a:p>
            <a:pPr algn="ctr"/>
            <a:r>
              <a:rPr lang="en-US" sz="4300" b="1" dirty="0" smtClean="0">
                <a:solidFill>
                  <a:srgbClr val="3217D3"/>
                </a:solidFill>
                <a:latin typeface="Times New Roman" pitchFamily="18" charset="0"/>
                <a:ea typeface="SimHei" pitchFamily="49" charset="-122"/>
                <a:cs typeface="Times New Roman" pitchFamily="18" charset="0"/>
              </a:rPr>
              <a:t>Old Points </a:t>
            </a:r>
            <a:r>
              <a:rPr lang="en-US" sz="4200" b="1" dirty="0" smtClean="0">
                <a:solidFill>
                  <a:srgbClr val="3217D3"/>
                </a:solidFill>
                <a:latin typeface="Times New Roman" pitchFamily="18" charset="0"/>
                <a:ea typeface="SimHei" pitchFamily="49" charset="-122"/>
                <a:cs typeface="Times New Roman" pitchFamily="18" charset="0"/>
              </a:rPr>
              <a:t>System</a:t>
            </a:r>
            <a:r>
              <a:rPr lang="en-US" sz="4300" b="1" dirty="0" smtClean="0">
                <a:solidFill>
                  <a:srgbClr val="3217D3"/>
                </a:solidFill>
                <a:latin typeface="Times New Roman" pitchFamily="18" charset="0"/>
                <a:ea typeface="SimHei" pitchFamily="49" charset="-122"/>
                <a:cs typeface="Times New Roman" pitchFamily="18" charset="0"/>
              </a:rPr>
              <a:t> (pre-2004)</a:t>
            </a:r>
            <a:endParaRPr lang="en-US" sz="4300" b="1" dirty="0">
              <a:solidFill>
                <a:srgbClr val="3217D3"/>
              </a:solidFill>
              <a:latin typeface="Times New Roman" pitchFamily="18" charset="0"/>
              <a:ea typeface="SimHei" pitchFamily="49" charset="-122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896600" y="8077200"/>
            <a:ext cx="9601200" cy="771633"/>
          </a:xfrm>
          <a:prstGeom prst="rect">
            <a:avLst/>
          </a:prstGeom>
          <a:noFill/>
        </p:spPr>
        <p:txBody>
          <a:bodyPr wrap="square" lIns="108850" tIns="54425" rIns="108850" bIns="54425" rtlCol="0">
            <a:spAutoFit/>
          </a:bodyPr>
          <a:lstStyle/>
          <a:p>
            <a:pPr algn="ctr"/>
            <a:r>
              <a:rPr lang="en-US" sz="4200" b="1" dirty="0" smtClean="0">
                <a:solidFill>
                  <a:srgbClr val="FF0000"/>
                </a:solidFill>
                <a:latin typeface="Times New Roman" pitchFamily="18" charset="0"/>
                <a:ea typeface="SimHei" pitchFamily="49" charset="-122"/>
                <a:cs typeface="Times New Roman" pitchFamily="18" charset="0"/>
              </a:rPr>
              <a:t>New Points System (post-2004)</a:t>
            </a:r>
            <a:endParaRPr lang="en-US" sz="4200" b="1" dirty="0">
              <a:solidFill>
                <a:srgbClr val="FF0000"/>
              </a:solidFill>
              <a:latin typeface="Times New Roman" pitchFamily="18" charset="0"/>
              <a:ea typeface="SimHei" pitchFamily="49" charset="-122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981200" y="22326600"/>
            <a:ext cx="17907000" cy="771633"/>
          </a:xfrm>
          <a:prstGeom prst="rect">
            <a:avLst/>
          </a:prstGeom>
          <a:noFill/>
        </p:spPr>
        <p:txBody>
          <a:bodyPr wrap="square" lIns="108850" tIns="54425" rIns="108850" bIns="54425" rtlCol="0">
            <a:spAutoFit/>
          </a:bodyPr>
          <a:lstStyle/>
          <a:p>
            <a:pPr algn="ctr"/>
            <a:r>
              <a:rPr lang="en-US" sz="4200" b="1" dirty="0" smtClean="0">
                <a:solidFill>
                  <a:srgbClr val="3217D3"/>
                </a:solidFill>
                <a:latin typeface="Times New Roman" pitchFamily="18" charset="0"/>
                <a:ea typeface="SimHei" pitchFamily="49" charset="-122"/>
                <a:cs typeface="Times New Roman" pitchFamily="18" charset="0"/>
              </a:rPr>
              <a:t>log-odds of </a:t>
            </a:r>
            <a:r>
              <a:rPr lang="en-US" sz="4200" b="1" i="1" dirty="0" smtClean="0">
                <a:solidFill>
                  <a:srgbClr val="3217D3"/>
                </a:solidFill>
                <a:latin typeface="Times New Roman" pitchFamily="18" charset="0"/>
                <a:ea typeface="SimHei" pitchFamily="49" charset="-122"/>
                <a:cs typeface="Times New Roman" pitchFamily="18" charset="0"/>
              </a:rPr>
              <a:t>Overtime </a:t>
            </a:r>
            <a:r>
              <a:rPr lang="en-US" sz="4200" b="1" dirty="0" smtClean="0">
                <a:solidFill>
                  <a:srgbClr val="3217D3"/>
                </a:solidFill>
                <a:latin typeface="Times New Roman" pitchFamily="18" charset="0"/>
                <a:ea typeface="SimHei" pitchFamily="49" charset="-122"/>
                <a:cs typeface="Times New Roman" pitchFamily="18" charset="0"/>
              </a:rPr>
              <a:t>(with 95% CI’s), nonconference vs. conference games</a:t>
            </a:r>
            <a:endParaRPr lang="en-US" sz="4200" b="1" dirty="0">
              <a:solidFill>
                <a:srgbClr val="3217D3"/>
              </a:solidFill>
              <a:latin typeface="Times New Roman" pitchFamily="18" charset="0"/>
              <a:ea typeface="SimHei" pitchFamily="49" charset="-122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66800" y="6553200"/>
            <a:ext cx="19812000" cy="1402575"/>
          </a:xfrm>
          <a:prstGeom prst="rect">
            <a:avLst/>
          </a:prstGeom>
          <a:noFill/>
        </p:spPr>
        <p:txBody>
          <a:bodyPr wrap="square" lIns="108850" tIns="54425" rIns="108850" bIns="54425" rtlCol="0">
            <a:spAutoFit/>
          </a:bodyPr>
          <a:lstStyle/>
          <a:p>
            <a:pPr marL="742950" indent="-742950" algn="ctr">
              <a:buAutoNum type="arabicParenR"/>
            </a:pPr>
            <a:r>
              <a:rPr lang="en-US" sz="4200" b="1" dirty="0" smtClean="0">
                <a:latin typeface="Times New Roman" pitchFamily="18" charset="0"/>
                <a:ea typeface="SimHei" pitchFamily="49" charset="-122"/>
                <a:cs typeface="Times New Roman" pitchFamily="18" charset="0"/>
              </a:rPr>
              <a:t>What was the effect of the NHL implementing a loser point in 2004?                 </a:t>
            </a:r>
          </a:p>
          <a:p>
            <a:pPr marL="742950" indent="-742950" algn="ctr"/>
            <a:r>
              <a:rPr lang="en-US" sz="4200" b="1" i="1" dirty="0" smtClean="0">
                <a:latin typeface="Times New Roman" pitchFamily="18" charset="0"/>
                <a:ea typeface="SimHei" pitchFamily="49" charset="-122"/>
                <a:cs typeface="Times New Roman" pitchFamily="18" charset="0"/>
              </a:rPr>
              <a:t>It encouraged nonconference overtime games</a:t>
            </a:r>
            <a:endParaRPr lang="en-US" sz="4200" b="1" i="1" dirty="0">
              <a:latin typeface="Times New Roman" pitchFamily="18" charset="0"/>
              <a:ea typeface="SimHei" pitchFamily="49" charset="-122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38200" y="23774400"/>
            <a:ext cx="19812000" cy="756244"/>
          </a:xfrm>
          <a:prstGeom prst="rect">
            <a:avLst/>
          </a:prstGeom>
          <a:noFill/>
        </p:spPr>
        <p:txBody>
          <a:bodyPr wrap="square" lIns="108850" tIns="54425" rIns="108850" bIns="54425" rtlCol="0">
            <a:spAutoFit/>
          </a:bodyPr>
          <a:lstStyle/>
          <a:p>
            <a:pPr marL="742950" indent="-742950"/>
            <a:r>
              <a:rPr lang="en-US" sz="4200" b="1" dirty="0" smtClean="0">
                <a:latin typeface="Times New Roman" pitchFamily="18" charset="0"/>
                <a:ea typeface="SimHei" pitchFamily="49" charset="-122"/>
                <a:cs typeface="Times New Roman" pitchFamily="18" charset="0"/>
              </a:rPr>
              <a:t>    2)  How is </a:t>
            </a:r>
            <a:r>
              <a:rPr lang="en-US" sz="4200" b="1" dirty="0" smtClean="0">
                <a:latin typeface="Times New Roman" pitchFamily="18" charset="0"/>
                <a:ea typeface="SimHei" pitchFamily="49" charset="-122"/>
                <a:cs typeface="Times New Roman" pitchFamily="18" charset="0"/>
              </a:rPr>
              <a:t>hockey impacted</a:t>
            </a:r>
            <a:r>
              <a:rPr lang="en-US" sz="4200" b="1" dirty="0" smtClean="0">
                <a:latin typeface="Times New Roman" pitchFamily="18" charset="0"/>
                <a:ea typeface="SimHei" pitchFamily="49" charset="-122"/>
                <a:cs typeface="Times New Roman" pitchFamily="18" charset="0"/>
              </a:rPr>
              <a:t>?  </a:t>
            </a:r>
            <a:r>
              <a:rPr lang="en-US" sz="4200" b="1" i="1" dirty="0" smtClean="0">
                <a:latin typeface="Times New Roman" pitchFamily="18" charset="0"/>
                <a:ea typeface="SimHei" pitchFamily="49" charset="-122"/>
                <a:cs typeface="Times New Roman" pitchFamily="18" charset="0"/>
              </a:rPr>
              <a:t>Scoring in tied games </a:t>
            </a:r>
            <a:r>
              <a:rPr lang="en-US" sz="4200" b="1" i="1" smtClean="0">
                <a:latin typeface="Times New Roman" pitchFamily="18" charset="0"/>
                <a:ea typeface="SimHei" pitchFamily="49" charset="-122"/>
                <a:cs typeface="Times New Roman" pitchFamily="18" charset="0"/>
              </a:rPr>
              <a:t>drops </a:t>
            </a:r>
            <a:r>
              <a:rPr lang="en-US" sz="4200" b="1" i="1" smtClean="0">
                <a:latin typeface="Times New Roman" pitchFamily="18" charset="0"/>
                <a:ea typeface="SimHei" pitchFamily="49" charset="-122"/>
                <a:cs typeface="Times New Roman" pitchFamily="18" charset="0"/>
              </a:rPr>
              <a:t>vs.</a:t>
            </a:r>
            <a:r>
              <a:rPr lang="en-US" sz="4200" b="1" i="1" smtClean="0">
                <a:latin typeface="Times New Roman" pitchFamily="18" charset="0"/>
                <a:ea typeface="SimHei" pitchFamily="49" charset="-122"/>
                <a:cs typeface="Times New Roman" pitchFamily="18" charset="0"/>
              </a:rPr>
              <a:t> </a:t>
            </a:r>
            <a:r>
              <a:rPr lang="en-US" sz="4200" b="1" i="1" dirty="0" smtClean="0">
                <a:latin typeface="Times New Roman" pitchFamily="18" charset="0"/>
                <a:ea typeface="SimHei" pitchFamily="49" charset="-122"/>
                <a:cs typeface="Times New Roman" pitchFamily="18" charset="0"/>
              </a:rPr>
              <a:t>nonconference teams </a:t>
            </a:r>
            <a:endParaRPr lang="en-US" sz="4200" b="1" i="1" dirty="0">
              <a:latin typeface="Times New Roman" pitchFamily="18" charset="0"/>
              <a:ea typeface="SimHei" pitchFamily="49" charset="-122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62000" y="28702379"/>
            <a:ext cx="19812000" cy="756244"/>
          </a:xfrm>
          <a:prstGeom prst="rect">
            <a:avLst/>
          </a:prstGeom>
          <a:noFill/>
        </p:spPr>
        <p:txBody>
          <a:bodyPr wrap="square" lIns="108850" tIns="54425" rIns="108850" bIns="54425" rtlCol="0">
            <a:spAutoFit/>
          </a:bodyPr>
          <a:lstStyle/>
          <a:p>
            <a:pPr marL="742950" indent="-742950"/>
            <a:r>
              <a:rPr lang="en-US" sz="4200" b="1" dirty="0" smtClean="0">
                <a:latin typeface="Times New Roman" pitchFamily="18" charset="0"/>
                <a:ea typeface="SimHei" pitchFamily="49" charset="-122"/>
                <a:cs typeface="Times New Roman" pitchFamily="18" charset="0"/>
              </a:rPr>
              <a:t>    3)  And what of the 2013 realignment?  </a:t>
            </a:r>
            <a:r>
              <a:rPr lang="en-US" sz="4200" b="1" i="1" dirty="0" smtClean="0">
                <a:latin typeface="Times New Roman" pitchFamily="18" charset="0"/>
                <a:ea typeface="SimHei" pitchFamily="49" charset="-122"/>
                <a:cs typeface="Times New Roman" pitchFamily="18" charset="0"/>
              </a:rPr>
              <a:t>A new kind of overtime game!!!</a:t>
            </a:r>
            <a:endParaRPr lang="en-US" sz="4200" b="1" i="1" dirty="0">
              <a:latin typeface="Times New Roman" pitchFamily="18" charset="0"/>
              <a:ea typeface="SimHei" pitchFamily="49" charset="-122"/>
              <a:cs typeface="Times New Roman" pitchFamily="18" charset="0"/>
            </a:endParaRPr>
          </a:p>
        </p:txBody>
      </p:sp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2286000" y="24695785"/>
          <a:ext cx="17602200" cy="3429000"/>
        </p:xfrm>
        <a:graphic>
          <a:graphicData uri="http://schemas.openxmlformats.org/drawingml/2006/table">
            <a:tbl>
              <a:tblPr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tblPr>
              <a:tblGrid>
                <a:gridCol w="7206113"/>
                <a:gridCol w="3578541"/>
                <a:gridCol w="3578541"/>
                <a:gridCol w="3239005"/>
              </a:tblGrid>
              <a:tr h="685800">
                <a:tc gridSpan="4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u="none" dirty="0" smtClean="0">
                          <a:solidFill>
                            <a:schemeClr val="tx1"/>
                          </a:solidFill>
                          <a:latin typeface="Garamond" pitchFamily="18" charset="0"/>
                          <a:ea typeface="Calibri"/>
                          <a:cs typeface="Times New Roman"/>
                        </a:rPr>
                        <a:t>Odds of any future</a:t>
                      </a:r>
                      <a:r>
                        <a:rPr lang="en-US" sz="3600" u="none" baseline="0" dirty="0" smtClean="0">
                          <a:solidFill>
                            <a:schemeClr val="tx1"/>
                          </a:solidFill>
                          <a:latin typeface="Garamond" pitchFamily="18" charset="0"/>
                          <a:ea typeface="Calibri"/>
                          <a:cs typeface="Times New Roman"/>
                        </a:rPr>
                        <a:t> goal (95% interval) given game tied with (20, 10, 5) minutes remaining</a:t>
                      </a:r>
                      <a:endParaRPr lang="en-US" sz="3600" u="none" dirty="0">
                        <a:solidFill>
                          <a:schemeClr val="tx1"/>
                        </a:solidFill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8255" marR="8255" marT="825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255" marR="8255" marT="82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255" marR="8255" marT="82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255" marR="8255" marT="82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solidFill>
                            <a:schemeClr val="tx1"/>
                          </a:solidFill>
                          <a:latin typeface="Garamond" pitchFamily="18" charset="0"/>
                          <a:ea typeface="Calibri"/>
                          <a:cs typeface="Times New Roman"/>
                        </a:rPr>
                        <a:t>Type (vs. </a:t>
                      </a:r>
                      <a:r>
                        <a:rPr lang="en-US" sz="3200" dirty="0" smtClean="0">
                          <a:solidFill>
                            <a:schemeClr val="tx1"/>
                          </a:solidFill>
                          <a:latin typeface="Garamond" pitchFamily="18" charset="0"/>
                          <a:ea typeface="Calibri"/>
                          <a:cs typeface="Times New Roman"/>
                        </a:rPr>
                        <a:t>conference </a:t>
                      </a:r>
                      <a:r>
                        <a:rPr lang="en-US" sz="3200" dirty="0">
                          <a:solidFill>
                            <a:schemeClr val="tx1"/>
                          </a:solidFill>
                          <a:latin typeface="Garamond" pitchFamily="18" charset="0"/>
                          <a:ea typeface="Calibri"/>
                          <a:cs typeface="Times New Roman"/>
                        </a:rPr>
                        <a:t>games)</a:t>
                      </a:r>
                    </a:p>
                  </a:txBody>
                  <a:tcPr marL="8255" marR="8255" marT="825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solidFill>
                            <a:schemeClr val="tx1"/>
                          </a:solidFill>
                          <a:latin typeface="Garamond" pitchFamily="18" charset="0"/>
                          <a:ea typeface="Calibri"/>
                          <a:cs typeface="Times New Roman"/>
                        </a:rPr>
                        <a:t>20 minutes left</a:t>
                      </a:r>
                    </a:p>
                  </a:txBody>
                  <a:tcPr marL="8255" marR="8255" marT="825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solidFill>
                            <a:schemeClr val="tx1"/>
                          </a:solidFill>
                          <a:latin typeface="Garamond" pitchFamily="18" charset="0"/>
                          <a:ea typeface="Calibri"/>
                          <a:cs typeface="Times New Roman"/>
                        </a:rPr>
                        <a:t>10 minutes left</a:t>
                      </a:r>
                    </a:p>
                  </a:txBody>
                  <a:tcPr marL="8255" marR="8255" marT="825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solidFill>
                            <a:schemeClr val="tx1"/>
                          </a:solidFill>
                          <a:latin typeface="Garamond" pitchFamily="18" charset="0"/>
                          <a:ea typeface="Calibri"/>
                          <a:cs typeface="Times New Roman"/>
                        </a:rPr>
                        <a:t>5 minutes left</a:t>
                      </a:r>
                    </a:p>
                  </a:txBody>
                  <a:tcPr marL="8255" marR="8255" marT="825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solidFill>
                            <a:srgbClr val="3217D3"/>
                          </a:solidFill>
                          <a:latin typeface="Garamond" pitchFamily="18" charset="0"/>
                          <a:ea typeface="Calibri"/>
                          <a:cs typeface="Times New Roman"/>
                        </a:rPr>
                        <a:t>Nonconference games, all other teams</a:t>
                      </a:r>
                    </a:p>
                  </a:txBody>
                  <a:tcPr marL="8255" marR="8255" marT="825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solidFill>
                            <a:srgbClr val="3217D3"/>
                          </a:solidFill>
                          <a:latin typeface="Garamond" pitchFamily="18" charset="0"/>
                          <a:ea typeface="Calibri"/>
                          <a:cs typeface="Times New Roman"/>
                        </a:rPr>
                        <a:t>0.94 (0.62-1.43)</a:t>
                      </a:r>
                    </a:p>
                  </a:txBody>
                  <a:tcPr marL="8255" marR="8255" marT="825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solidFill>
                            <a:srgbClr val="3217D3"/>
                          </a:solidFill>
                          <a:latin typeface="Garamond" pitchFamily="18" charset="0"/>
                          <a:ea typeface="Calibri"/>
                          <a:cs typeface="Times New Roman"/>
                        </a:rPr>
                        <a:t>0.66 (0.43-1.02)</a:t>
                      </a:r>
                    </a:p>
                  </a:txBody>
                  <a:tcPr marL="8255" marR="8255" marT="825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solidFill>
                            <a:srgbClr val="3217D3"/>
                          </a:solidFill>
                          <a:latin typeface="Garamond" pitchFamily="18" charset="0"/>
                          <a:ea typeface="Calibri"/>
                          <a:cs typeface="Times New Roman"/>
                        </a:rPr>
                        <a:t>1.51 (0.82-2.78)</a:t>
                      </a:r>
                    </a:p>
                  </a:txBody>
                  <a:tcPr marL="8255" marR="8255" marT="825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solidFill>
                            <a:srgbClr val="FF0000"/>
                          </a:solidFill>
                          <a:latin typeface="Garamond" pitchFamily="18" charset="0"/>
                          <a:ea typeface="Calibri"/>
                          <a:cs typeface="Times New Roman"/>
                        </a:rPr>
                        <a:t>Nonconference games, </a:t>
                      </a:r>
                      <a:r>
                        <a:rPr lang="en-US" sz="3200" i="1" dirty="0">
                          <a:solidFill>
                            <a:srgbClr val="FF0000"/>
                          </a:solidFill>
                          <a:latin typeface="Garamond" pitchFamily="18" charset="0"/>
                          <a:ea typeface="Calibri"/>
                          <a:cs typeface="Times New Roman"/>
                        </a:rPr>
                        <a:t>Suspected </a:t>
                      </a:r>
                      <a:r>
                        <a:rPr lang="en-US" sz="3200" i="1" dirty="0" smtClean="0">
                          <a:solidFill>
                            <a:srgbClr val="FF0000"/>
                          </a:solidFill>
                          <a:latin typeface="Garamond" pitchFamily="18" charset="0"/>
                          <a:ea typeface="Calibri"/>
                          <a:cs typeface="Times New Roman"/>
                        </a:rPr>
                        <a:t>Teams*</a:t>
                      </a:r>
                      <a:endParaRPr lang="en-US" sz="3200" dirty="0">
                        <a:solidFill>
                          <a:srgbClr val="FF0000"/>
                        </a:solidFill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8255" marR="8255" marT="82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solidFill>
                            <a:srgbClr val="FF0000"/>
                          </a:solidFill>
                          <a:latin typeface="Garamond" pitchFamily="18" charset="0"/>
                          <a:ea typeface="Calibri"/>
                          <a:cs typeface="Times New Roman"/>
                        </a:rPr>
                        <a:t>2.00 (1.23-3.22</a:t>
                      </a:r>
                      <a:r>
                        <a:rPr lang="en-US" sz="3200" dirty="0" smtClean="0">
                          <a:solidFill>
                            <a:srgbClr val="FF0000"/>
                          </a:solidFill>
                          <a:latin typeface="Garamond" pitchFamily="18" charset="0"/>
                          <a:ea typeface="Calibri"/>
                          <a:cs typeface="Times New Roman"/>
                        </a:rPr>
                        <a:t>)**</a:t>
                      </a:r>
                      <a:endParaRPr lang="en-US" sz="3200" dirty="0">
                        <a:solidFill>
                          <a:srgbClr val="FF0000"/>
                        </a:solidFill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8255" marR="8255" marT="82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solidFill>
                            <a:srgbClr val="FF0000"/>
                          </a:solidFill>
                          <a:latin typeface="Garamond" pitchFamily="18" charset="0"/>
                          <a:ea typeface="Calibri"/>
                          <a:cs typeface="Times New Roman"/>
                        </a:rPr>
                        <a:t>2.33 (1.39-3.84</a:t>
                      </a:r>
                      <a:r>
                        <a:rPr lang="en-US" sz="3200" dirty="0" smtClean="0">
                          <a:solidFill>
                            <a:srgbClr val="FF0000"/>
                          </a:solidFill>
                          <a:latin typeface="Garamond" pitchFamily="18" charset="0"/>
                          <a:ea typeface="Calibri"/>
                          <a:cs typeface="Times New Roman"/>
                        </a:rPr>
                        <a:t>)**</a:t>
                      </a:r>
                      <a:endParaRPr lang="en-US" sz="3200" dirty="0">
                        <a:solidFill>
                          <a:srgbClr val="FF0000"/>
                        </a:solidFill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8255" marR="8255" marT="82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solidFill>
                            <a:srgbClr val="FF0000"/>
                          </a:solidFill>
                          <a:latin typeface="Garamond" pitchFamily="18" charset="0"/>
                          <a:ea typeface="Calibri"/>
                          <a:cs typeface="Times New Roman"/>
                        </a:rPr>
                        <a:t>2.04 (1.12-3.84</a:t>
                      </a:r>
                      <a:r>
                        <a:rPr lang="en-US" sz="3200" dirty="0" smtClean="0">
                          <a:solidFill>
                            <a:srgbClr val="FF0000"/>
                          </a:solidFill>
                          <a:latin typeface="Garamond" pitchFamily="18" charset="0"/>
                          <a:ea typeface="Calibri"/>
                          <a:cs typeface="Times New Roman"/>
                        </a:rPr>
                        <a:t>)**</a:t>
                      </a:r>
                      <a:endParaRPr lang="en-US" sz="3200" dirty="0">
                        <a:solidFill>
                          <a:srgbClr val="FF0000"/>
                        </a:solidFill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8255" marR="8255" marT="82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85800">
                <a:tc gridSpan="4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 smtClean="0">
                          <a:solidFill>
                            <a:srgbClr val="FF0000"/>
                          </a:solidFill>
                          <a:latin typeface="Garamond" pitchFamily="18" charset="0"/>
                          <a:ea typeface="Calibri"/>
                          <a:cs typeface="Times New Roman"/>
                        </a:rPr>
                        <a:t>*Anaheim,</a:t>
                      </a:r>
                      <a:r>
                        <a:rPr lang="en-US" sz="3200" baseline="0" dirty="0" smtClean="0">
                          <a:solidFill>
                            <a:srgbClr val="FF0000"/>
                          </a:solidFill>
                          <a:latin typeface="Garamond" pitchFamily="18" charset="0"/>
                          <a:ea typeface="Calibri"/>
                          <a:cs typeface="Times New Roman"/>
                        </a:rPr>
                        <a:t> Chicago, Columbus, Florida, Nashville, NY Islanders                                           **</a:t>
                      </a:r>
                      <a:r>
                        <a:rPr lang="en-US" sz="3200" i="1" baseline="0" dirty="0" smtClean="0">
                          <a:solidFill>
                            <a:srgbClr val="FF0000"/>
                          </a:solidFill>
                          <a:latin typeface="Garamond" pitchFamily="18" charset="0"/>
                          <a:ea typeface="Calibri"/>
                          <a:cs typeface="Times New Roman"/>
                        </a:rPr>
                        <a:t>p-value </a:t>
                      </a:r>
                      <a:r>
                        <a:rPr lang="en-US" sz="3200" i="0" baseline="0" dirty="0" smtClean="0">
                          <a:solidFill>
                            <a:srgbClr val="FF0000"/>
                          </a:solidFill>
                          <a:latin typeface="Garamond" pitchFamily="18" charset="0"/>
                          <a:ea typeface="Calibri"/>
                          <a:cs typeface="Times New Roman"/>
                        </a:rPr>
                        <a:t>&lt; 0.05</a:t>
                      </a:r>
                      <a:endParaRPr lang="en-US" sz="3200" dirty="0">
                        <a:solidFill>
                          <a:srgbClr val="FF0000"/>
                        </a:solidFill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8255" marR="8255" marT="825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255" marR="8255" marT="825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255" marR="8255" marT="825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255" marR="8255" marT="825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0" y="0"/>
            <a:ext cx="2194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Calibri" pitchFamily="34" charset="0"/>
                <a:cs typeface="Times New Roman" pitchFamily="18" charset="0"/>
              </a:rPr>
              <a:t>	^See </a:t>
            </a:r>
            <a:r>
              <a:rPr kumimoji="0" lang="en-US" sz="10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Calibri" pitchFamily="34" charset="0"/>
                <a:cs typeface="Times New Roman" pitchFamily="18" charset="0"/>
              </a:rPr>
              <a:t>Appendix 1, Model 3</a:t>
            </a: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Calibri" pitchFamily="34" charset="0"/>
                <a:cs typeface="Times New Roman" pitchFamily="18" charset="0"/>
              </a:rPr>
              <a:t> 	*p</a:t>
            </a: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Calibri" pitchFamily="34" charset="0"/>
                <a:cs typeface="Times New Roman" pitchFamily="18" charset="0"/>
              </a:rPr>
              <a:t>-value &lt; 0.05</a:t>
            </a: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Calibri" pitchFamily="34" charset="0"/>
                <a:cs typeface="Times New Roman" pitchFamily="18" charset="0"/>
              </a:rPr>
              <a:t>	Suspected Teams</a:t>
            </a: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Calibri" pitchFamily="34" charset="0"/>
                <a:cs typeface="Times New Roman" pitchFamily="18" charset="0"/>
              </a:rPr>
              <a:t>: Anaheim, Chicago, Colorado, Florida, Nashville, and NY Islanders</a:t>
            </a:r>
            <a:r>
              <a:rPr kumimoji="0" lang="en-US" sz="11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Calibri" pitchFamily="34" charset="0"/>
                <a:cs typeface="Times New Roman" pitchFamily="18" charset="0"/>
              </a:rPr>
              <a:t>	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753600" y="29884848"/>
            <a:ext cx="11506200" cy="1217909"/>
          </a:xfrm>
          <a:prstGeom prst="rect">
            <a:avLst/>
          </a:prstGeom>
          <a:noFill/>
        </p:spPr>
        <p:txBody>
          <a:bodyPr wrap="square" lIns="108850" tIns="54425" rIns="108850" bIns="54425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ea typeface="SimHei" pitchFamily="49" charset="-122"/>
                <a:cs typeface="Times New Roman" pitchFamily="18" charset="0"/>
              </a:rPr>
              <a:t>30% </a:t>
            </a:r>
            <a:r>
              <a:rPr lang="en-US" sz="3600" b="1" i="1" dirty="0" smtClean="0">
                <a:solidFill>
                  <a:srgbClr val="FF0000"/>
                </a:solidFill>
                <a:latin typeface="Times New Roman" pitchFamily="18" charset="0"/>
                <a:ea typeface="SimHei" pitchFamily="49" charset="-122"/>
                <a:cs typeface="Times New Roman" pitchFamily="18" charset="0"/>
              </a:rPr>
              <a:t>more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ea typeface="SimHei" pitchFamily="49" charset="-122"/>
                <a:cs typeface="Times New Roman" pitchFamily="18" charset="0"/>
              </a:rPr>
              <a:t> non-divisional conference games </a:t>
            </a:r>
          </a:p>
          <a:p>
            <a:pPr algn="ctr"/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ea typeface="SimHei" pitchFamily="49" charset="-122"/>
                <a:cs typeface="Times New Roman" pitchFamily="18" charset="0"/>
              </a:rPr>
              <a:t>to OT, comparing 2013-14 season to past</a:t>
            </a:r>
            <a:endParaRPr lang="en-US" sz="3600" b="1" dirty="0">
              <a:solidFill>
                <a:srgbClr val="FF0000"/>
              </a:solidFill>
              <a:latin typeface="Times New Roman" pitchFamily="18" charset="0"/>
              <a:ea typeface="SimHei" pitchFamily="49" charset="-122"/>
              <a:cs typeface="Times New Roman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371600" y="29870400"/>
            <a:ext cx="6172200" cy="1217909"/>
          </a:xfrm>
          <a:prstGeom prst="rect">
            <a:avLst/>
          </a:prstGeom>
          <a:noFill/>
        </p:spPr>
        <p:txBody>
          <a:bodyPr wrap="square" lIns="108850" tIns="54425" rIns="108850" bIns="54425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3217D3"/>
                </a:solidFill>
                <a:latin typeface="Times New Roman" pitchFamily="18" charset="0"/>
                <a:ea typeface="SimHei" pitchFamily="49" charset="-122"/>
                <a:cs typeface="Times New Roman" pitchFamily="18" charset="0"/>
              </a:rPr>
              <a:t>2013 rule change: Teams judged on </a:t>
            </a:r>
            <a:r>
              <a:rPr lang="en-US" sz="3600" b="1" i="1" dirty="0" smtClean="0">
                <a:solidFill>
                  <a:srgbClr val="3217D3"/>
                </a:solidFill>
                <a:latin typeface="Times New Roman" pitchFamily="18" charset="0"/>
                <a:ea typeface="SimHei" pitchFamily="49" charset="-122"/>
                <a:cs typeface="Times New Roman" pitchFamily="18" charset="0"/>
              </a:rPr>
              <a:t>divisional</a:t>
            </a:r>
            <a:r>
              <a:rPr lang="en-US" sz="3600" b="1" dirty="0" smtClean="0">
                <a:solidFill>
                  <a:srgbClr val="3217D3"/>
                </a:solidFill>
                <a:latin typeface="Times New Roman" pitchFamily="18" charset="0"/>
                <a:ea typeface="SimHei" pitchFamily="49" charset="-122"/>
                <a:cs typeface="Times New Roman" pitchFamily="18" charset="0"/>
              </a:rPr>
              <a:t> standings</a:t>
            </a:r>
            <a:endParaRPr lang="en-US" sz="3600" b="1" dirty="0">
              <a:solidFill>
                <a:srgbClr val="3217D3"/>
              </a:solidFill>
              <a:latin typeface="Times New Roman" pitchFamily="18" charset="0"/>
              <a:ea typeface="SimHei" pitchFamily="49" charset="-122"/>
              <a:cs typeface="Times New Roman" pitchFamily="18" charset="0"/>
            </a:endParaRPr>
          </a:p>
        </p:txBody>
      </p:sp>
      <p:sp>
        <p:nvSpPr>
          <p:cNvPr id="41" name="Right Arrow 40"/>
          <p:cNvSpPr/>
          <p:nvPr/>
        </p:nvSpPr>
        <p:spPr>
          <a:xfrm>
            <a:off x="7848600" y="30251400"/>
            <a:ext cx="3048000" cy="533400"/>
          </a:xfrm>
          <a:prstGeom prst="rightArrow">
            <a:avLst/>
          </a:prstGeom>
          <a:solidFill>
            <a:srgbClr val="3217D3"/>
          </a:solidFill>
          <a:ln>
            <a:solidFill>
              <a:srgbClr val="FF0000"/>
            </a:solidFill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ight Arrow 41"/>
          <p:cNvSpPr/>
          <p:nvPr/>
        </p:nvSpPr>
        <p:spPr>
          <a:xfrm>
            <a:off x="24612600" y="275844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59636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4122</TotalTime>
  <Words>225</Words>
  <Application>Microsoft Office PowerPoint</Application>
  <PresentationFormat>Custom</PresentationFormat>
  <Paragraphs>34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1_Office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Amil Mody</dc:creator>
  <cp:lastModifiedBy>Mike Lopez</cp:lastModifiedBy>
  <cp:revision>35</cp:revision>
  <dcterms:created xsi:type="dcterms:W3CDTF">2011-02-03T22:13:52Z</dcterms:created>
  <dcterms:modified xsi:type="dcterms:W3CDTF">2014-02-16T00:02:47Z</dcterms:modified>
</cp:coreProperties>
</file>